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9" r:id="rId4"/>
    <p:sldId id="275" r:id="rId5"/>
    <p:sldId id="278" r:id="rId6"/>
    <p:sldId id="279" r:id="rId7"/>
    <p:sldId id="281" r:id="rId8"/>
    <p:sldId id="285" r:id="rId9"/>
    <p:sldId id="284" r:id="rId10"/>
    <p:sldId id="260" r:id="rId11"/>
    <p:sldId id="272" r:id="rId12"/>
    <p:sldId id="270" r:id="rId13"/>
    <p:sldId id="261" r:id="rId14"/>
    <p:sldId id="271" r:id="rId15"/>
    <p:sldId id="274" r:id="rId16"/>
    <p:sldId id="263" r:id="rId17"/>
    <p:sldId id="268" r:id="rId18"/>
    <p:sldId id="267" r:id="rId19"/>
    <p:sldId id="264" r:id="rId20"/>
    <p:sldId id="266" r:id="rId21"/>
    <p:sldId id="262" r:id="rId22"/>
    <p:sldId id="273" r:id="rId23"/>
    <p:sldId id="283" r:id="rId24"/>
    <p:sldId id="286" r:id="rId25"/>
  </p:sldIdLst>
  <p:sldSz cx="9144000" cy="6858000" type="screen4x3"/>
  <p:notesSz cx="6858000" cy="994727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744" y="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-342880" y="4714884"/>
            <a:ext cx="7772400" cy="1470025"/>
          </a:xfrm>
        </p:spPr>
        <p:txBody>
          <a:bodyPr>
            <a:normAutofit/>
          </a:bodyPr>
          <a:lstStyle>
            <a:lvl1pPr>
              <a:defRPr sz="5400" b="1" cap="none" spc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latin typeface="+mn-lt"/>
              </a:defRPr>
            </a:lvl1pPr>
          </a:lstStyle>
          <a:p>
            <a:r>
              <a:rPr lang="en-US" altLang="zh-CN" dirty="0" smtClean="0"/>
              <a:t>PowerPoint Template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28588" y="5786454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dirty="0" smtClean="0"/>
              <a:t>Click to edit Master subtitle style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 hasCustomPrompt="1"/>
          </p:nvPr>
        </p:nvSpPr>
        <p:spPr>
          <a:xfrm>
            <a:off x="-571536" y="-71462"/>
            <a:ext cx="8229600" cy="1143000"/>
          </a:xfrm>
        </p:spPr>
        <p:txBody>
          <a:bodyPr>
            <a:normAutofit/>
          </a:bodyPr>
          <a:lstStyle>
            <a:lvl1pPr>
              <a:defRPr sz="5500" b="1" cap="none" spc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defRPr>
            </a:lvl1pPr>
          </a:lstStyle>
          <a:p>
            <a:r>
              <a:rPr lang="en-US" altLang="zh-CN" dirty="0" smtClean="0"/>
              <a:t>PowerPoint Template</a:t>
            </a:r>
            <a:endParaRPr lang="zh-CN" altLang="en-US" dirty="0"/>
          </a:p>
        </p:txBody>
      </p:sp>
      <p:sp>
        <p:nvSpPr>
          <p:cNvPr id="7" name="SmartArt 占位符 6"/>
          <p:cNvSpPr>
            <a:spLocks noGrp="1"/>
          </p:cNvSpPr>
          <p:nvPr>
            <p:ph type="dgm" sz="quarter" idx="11"/>
          </p:nvPr>
        </p:nvSpPr>
        <p:spPr>
          <a:xfrm>
            <a:off x="714348" y="1785938"/>
            <a:ext cx="4572007" cy="4143392"/>
          </a:xfrm>
        </p:spPr>
        <p:txBody>
          <a:bodyPr/>
          <a:lstStyle/>
          <a:p>
            <a:r>
              <a:rPr lang="ru-RU" altLang="zh-CN" smtClean="0"/>
              <a:t>Вставка рисунка SmartArt</a:t>
            </a:r>
            <a:endParaRPr lang="zh-CN" altLang="en-US"/>
          </a:p>
        </p:txBody>
      </p:sp>
      <p:sp>
        <p:nvSpPr>
          <p:cNvPr id="10" name="内容占位符 9"/>
          <p:cNvSpPr>
            <a:spLocks noGrp="1"/>
          </p:cNvSpPr>
          <p:nvPr>
            <p:ph sz="quarter" idx="12"/>
          </p:nvPr>
        </p:nvSpPr>
        <p:spPr>
          <a:xfrm>
            <a:off x="5429250" y="1785938"/>
            <a:ext cx="3214688" cy="4143375"/>
          </a:xfrm>
        </p:spPr>
        <p:txBody>
          <a:bodyPr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 hasCustomPrompt="1"/>
          </p:nvPr>
        </p:nvSpPr>
        <p:spPr>
          <a:xfrm>
            <a:off x="-642974" y="-24"/>
            <a:ext cx="8229600" cy="1143000"/>
          </a:xfrm>
        </p:spPr>
        <p:txBody>
          <a:bodyPr>
            <a:normAutofit/>
          </a:bodyPr>
          <a:lstStyle>
            <a:lvl1pPr>
              <a:defRPr sz="5500" b="1" cap="none" spc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defRPr>
            </a:lvl1pPr>
          </a:lstStyle>
          <a:p>
            <a:r>
              <a:rPr lang="en-US" altLang="zh-CN" dirty="0" smtClean="0"/>
              <a:t>PowerPoint Template</a:t>
            </a:r>
            <a:endParaRPr lang="zh-CN" altLang="en-US" dirty="0"/>
          </a:p>
        </p:txBody>
      </p:sp>
      <p:sp>
        <p:nvSpPr>
          <p:cNvPr id="5" name="SmartArt 占位符 4"/>
          <p:cNvSpPr>
            <a:spLocks noGrp="1"/>
          </p:cNvSpPr>
          <p:nvPr>
            <p:ph type="dgm" sz="quarter" idx="10"/>
          </p:nvPr>
        </p:nvSpPr>
        <p:spPr>
          <a:xfrm>
            <a:off x="714375" y="1857375"/>
            <a:ext cx="4000500" cy="4286250"/>
          </a:xfrm>
        </p:spPr>
        <p:txBody>
          <a:bodyPr/>
          <a:lstStyle/>
          <a:p>
            <a:r>
              <a:rPr lang="ru-RU" altLang="zh-CN" smtClean="0"/>
              <a:t>Вставка рисунка SmartArt</a:t>
            </a:r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1"/>
          </p:nvPr>
        </p:nvSpPr>
        <p:spPr>
          <a:xfrm>
            <a:off x="5000625" y="1857375"/>
            <a:ext cx="3714750" cy="4286250"/>
          </a:xfrm>
        </p:spPr>
        <p:txBody>
          <a:bodyPr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428596" y="1714487"/>
            <a:ext cx="2071703" cy="2071703"/>
          </a:xfrm>
        </p:spPr>
        <p:txBody>
          <a:bodyPr/>
          <a:lstStyle/>
          <a:p>
            <a:r>
              <a:rPr lang="ru-RU" altLang="zh-CN" smtClean="0"/>
              <a:t>Вставка рисунка</a:t>
            </a:r>
            <a:endParaRPr lang="zh-CN" altLang="en-US"/>
          </a:p>
        </p:txBody>
      </p:sp>
      <p:sp>
        <p:nvSpPr>
          <p:cNvPr id="10" name="图片占位符 8"/>
          <p:cNvSpPr>
            <a:spLocks noGrp="1"/>
          </p:cNvSpPr>
          <p:nvPr>
            <p:ph type="pic" sz="quarter" idx="11"/>
          </p:nvPr>
        </p:nvSpPr>
        <p:spPr>
          <a:xfrm>
            <a:off x="2571735" y="1714488"/>
            <a:ext cx="2071703" cy="2071703"/>
          </a:xfrm>
        </p:spPr>
        <p:txBody>
          <a:bodyPr/>
          <a:lstStyle/>
          <a:p>
            <a:r>
              <a:rPr lang="ru-RU" altLang="zh-CN" smtClean="0"/>
              <a:t>Вставка рисунка</a:t>
            </a:r>
            <a:endParaRPr lang="zh-CN" altLang="en-US"/>
          </a:p>
        </p:txBody>
      </p:sp>
      <p:sp>
        <p:nvSpPr>
          <p:cNvPr id="11" name="图片占位符 8"/>
          <p:cNvSpPr>
            <a:spLocks noGrp="1"/>
          </p:cNvSpPr>
          <p:nvPr>
            <p:ph type="pic" sz="quarter" idx="12"/>
          </p:nvPr>
        </p:nvSpPr>
        <p:spPr>
          <a:xfrm>
            <a:off x="428595" y="3857627"/>
            <a:ext cx="2071703" cy="2071703"/>
          </a:xfrm>
        </p:spPr>
        <p:txBody>
          <a:bodyPr/>
          <a:lstStyle/>
          <a:p>
            <a:r>
              <a:rPr lang="ru-RU" altLang="zh-CN" smtClean="0"/>
              <a:t>Вставка рисунка</a:t>
            </a:r>
            <a:endParaRPr lang="zh-CN" altLang="en-US"/>
          </a:p>
        </p:txBody>
      </p:sp>
      <p:sp>
        <p:nvSpPr>
          <p:cNvPr id="12" name="图片占位符 8"/>
          <p:cNvSpPr>
            <a:spLocks noGrp="1"/>
          </p:cNvSpPr>
          <p:nvPr>
            <p:ph type="pic" sz="quarter" idx="13"/>
          </p:nvPr>
        </p:nvSpPr>
        <p:spPr>
          <a:xfrm>
            <a:off x="2571736" y="3857627"/>
            <a:ext cx="2071703" cy="2071703"/>
          </a:xfrm>
        </p:spPr>
        <p:txBody>
          <a:bodyPr/>
          <a:lstStyle/>
          <a:p>
            <a:r>
              <a:rPr lang="ru-RU" altLang="zh-CN" smtClean="0"/>
              <a:t>Вставка рисунка</a:t>
            </a:r>
            <a:endParaRPr lang="zh-CN" altLang="en-US"/>
          </a:p>
        </p:txBody>
      </p:sp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-785850" y="-16"/>
            <a:ext cx="8229600" cy="1143000"/>
          </a:xfrm>
        </p:spPr>
        <p:txBody>
          <a:bodyPr>
            <a:normAutofit/>
          </a:bodyPr>
          <a:lstStyle>
            <a:lvl1pPr>
              <a:defRPr sz="5500" b="1" cap="none" spc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defRPr>
            </a:lvl1pPr>
          </a:lstStyle>
          <a:p>
            <a:r>
              <a:rPr lang="en-US" altLang="zh-CN" dirty="0" smtClean="0"/>
              <a:t>PowerPoint Template</a:t>
            </a:r>
            <a:endParaRPr lang="zh-CN" altLang="en-US" dirty="0"/>
          </a:p>
        </p:txBody>
      </p:sp>
      <p:sp>
        <p:nvSpPr>
          <p:cNvPr id="13" name="内容占位符 12"/>
          <p:cNvSpPr>
            <a:spLocks noGrp="1"/>
          </p:cNvSpPr>
          <p:nvPr>
            <p:ph sz="quarter" idx="14"/>
          </p:nvPr>
        </p:nvSpPr>
        <p:spPr>
          <a:xfrm>
            <a:off x="4786313" y="1714500"/>
            <a:ext cx="3786187" cy="4214813"/>
          </a:xfrm>
        </p:spPr>
        <p:txBody>
          <a:bodyPr/>
          <a:lstStyle/>
          <a:p>
            <a:pPr lvl="0"/>
            <a:r>
              <a:rPr lang="ru-RU" altLang="zh-CN" smtClean="0"/>
              <a:t>Образец текста</a:t>
            </a:r>
          </a:p>
          <a:p>
            <a:pPr lvl="1"/>
            <a:r>
              <a:rPr lang="ru-RU" altLang="zh-CN" smtClean="0"/>
              <a:t>Второй уровень</a:t>
            </a:r>
          </a:p>
          <a:p>
            <a:pPr lvl="2"/>
            <a:r>
              <a:rPr lang="ru-RU" altLang="zh-CN" smtClean="0"/>
              <a:t>Третий уровень</a:t>
            </a:r>
          </a:p>
          <a:p>
            <a:pPr lvl="3"/>
            <a:r>
              <a:rPr lang="ru-RU" altLang="zh-CN" smtClean="0"/>
              <a:t>Четвертый уровень</a:t>
            </a:r>
          </a:p>
          <a:p>
            <a:pPr lvl="4"/>
            <a:r>
              <a:rPr lang="ru-RU" altLang="zh-CN" smtClean="0"/>
              <a:t>Пятый уровень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500063" y="1143000"/>
            <a:ext cx="8143875" cy="135731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altLang="zh-CN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 hasCustomPrompt="1"/>
          </p:nvPr>
        </p:nvSpPr>
        <p:spPr>
          <a:xfrm>
            <a:off x="-928726" y="5143512"/>
            <a:ext cx="8229600" cy="1143000"/>
          </a:xfrm>
        </p:spPr>
        <p:txBody>
          <a:bodyPr>
            <a:normAutofit/>
          </a:bodyPr>
          <a:lstStyle>
            <a:lvl1pPr>
              <a:defRPr sz="5400" b="1">
                <a:solidFill>
                  <a:schemeClr val="bg2">
                    <a:lumMod val="10000"/>
                  </a:schemeClr>
                </a:solidFill>
              </a:defRPr>
            </a:lvl1pPr>
          </a:lstStyle>
          <a:p>
            <a:r>
              <a:rPr lang="en-US" altLang="zh-CN" dirty="0" smtClean="0"/>
              <a:t>Thank You !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5" r:id="rId5"/>
    <p:sldLayoutId id="2147483657" r:id="rId6"/>
    <p:sldLayoutId id="2147483656" r:id="rId7"/>
  </p:sldLayoutIdLst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139952" y="5790330"/>
            <a:ext cx="486003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b="1" dirty="0" smtClean="0">
                <a:latin typeface="Segoe Print" pitchFamily="2" charset="0"/>
              </a:rPr>
              <a:t>Выполнила: Фаттахова Ляля </a:t>
            </a:r>
            <a:r>
              <a:rPr lang="ru-RU" sz="2400" b="1" dirty="0" err="1" smtClean="0">
                <a:latin typeface="Segoe Print" pitchFamily="2" charset="0"/>
              </a:rPr>
              <a:t>Усмановна</a:t>
            </a:r>
            <a:endParaRPr lang="ru-RU" sz="2400" b="1" dirty="0">
              <a:latin typeface="Segoe Print" pitchFamily="2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 rot="10800000" flipH="1" flipV="1">
            <a:off x="1781139" y="608629"/>
            <a:ext cx="7380236" cy="378565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Segoe Print" pitchFamily="2" charset="0"/>
                <a:cs typeface="Aharoni" pitchFamily="2" charset="-79"/>
              </a:rPr>
              <a:t>Использование нетрадиционных методов рисования в художественной эстетической области в соответствии </a:t>
            </a:r>
            <a:r>
              <a:rPr lang="ru-RU" sz="4000" b="1" dirty="0">
                <a:solidFill>
                  <a:srgbClr val="FF0000"/>
                </a:solidFill>
                <a:latin typeface="Segoe Print" pitchFamily="2" charset="0"/>
                <a:cs typeface="Aharoni" pitchFamily="2" charset="-79"/>
              </a:rPr>
              <a:t>с ФГОС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395536" y="188640"/>
            <a:ext cx="828091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latin typeface="Verdana" pitchFamily="34" charset="0"/>
                <a:ea typeface="Verdana" pitchFamily="34" charset="0"/>
                <a:cs typeface="Verdana" pitchFamily="34" charset="0"/>
              </a:rPr>
              <a:t>Техника рисования ватными палочками</a:t>
            </a:r>
            <a:endParaRPr lang="ru-RU" sz="40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027" name="Picture 3" descr="C:\Users\gabishevo\Pictures\img00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2807" y="1792812"/>
            <a:ext cx="3873649" cy="4520797"/>
          </a:xfrm>
          <a:prstGeom prst="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gabishevo\Pictures\img0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401" y="1792812"/>
            <a:ext cx="3816424" cy="4520797"/>
          </a:xfrm>
          <a:prstGeom prst="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39552" y="0"/>
            <a:ext cx="7992888" cy="1143000"/>
          </a:xfrm>
        </p:spPr>
        <p:txBody>
          <a:bodyPr>
            <a:normAutofit/>
          </a:bodyPr>
          <a:lstStyle/>
          <a:p>
            <a:r>
              <a:rPr lang="ru-RU" sz="5400" dirty="0" smtClean="0"/>
              <a:t>Техника монотипии</a:t>
            </a:r>
            <a:endParaRPr lang="ru-RU" sz="5400" dirty="0"/>
          </a:p>
        </p:txBody>
      </p:sp>
      <p:pic>
        <p:nvPicPr>
          <p:cNvPr id="5123" name="Picture 3" descr="C:\Users\gabishevo\Pictures\img046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384318"/>
            <a:ext cx="4463480" cy="3024336"/>
          </a:xfrm>
          <a:prstGeom prst="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gabishevo\Pictures\img047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826" t="1276" r="5390" b="10292"/>
          <a:stretch/>
        </p:blipFill>
        <p:spPr bwMode="auto">
          <a:xfrm>
            <a:off x="4703294" y="2420888"/>
            <a:ext cx="4415198" cy="2951196"/>
          </a:xfrm>
          <a:prstGeom prst="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4730150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908162" y="0"/>
            <a:ext cx="7120222" cy="1143000"/>
          </a:xfrm>
        </p:spPr>
        <p:txBody>
          <a:bodyPr/>
          <a:lstStyle/>
          <a:p>
            <a:r>
              <a:rPr lang="ru-RU" dirty="0" smtClean="0"/>
              <a:t>Техника графика</a:t>
            </a:r>
            <a:endParaRPr lang="ru-RU" dirty="0"/>
          </a:p>
        </p:txBody>
      </p:sp>
      <p:pic>
        <p:nvPicPr>
          <p:cNvPr id="7171" name="Picture 3" descr="C:\Users\gabishevo\Pictures\img034.jpg"/>
          <p:cNvPicPr>
            <a:picLocks noGrp="1" noChangeAspect="1" noChangeArrowheads="1"/>
          </p:cNvPicPr>
          <p:nvPr>
            <p:ph sz="quarter" idx="14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817" t="6539"/>
          <a:stretch/>
        </p:blipFill>
        <p:spPr bwMode="auto">
          <a:xfrm>
            <a:off x="4156185" y="4185272"/>
            <a:ext cx="4189721" cy="2501956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gabishevo\Pictures\img0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551110"/>
            <a:ext cx="3888432" cy="2453241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C:\Users\gabishevo\Pictures\img036.jpg"/>
          <p:cNvPicPr>
            <a:picLocks noGrp="1" noChangeAspect="1" noChangeArrowheads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4648" b="14648"/>
          <a:stretch>
            <a:fillRect/>
          </a:stretch>
        </p:blipFill>
        <p:spPr bwMode="auto">
          <a:xfrm>
            <a:off x="395536" y="1268760"/>
            <a:ext cx="2952328" cy="2559474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 descr="C:\Users\gabishevo\Pictures\img03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69463"/>
            <a:ext cx="2897445" cy="2648597"/>
          </a:xfrm>
          <a:prstGeom prst="rect">
            <a:avLst/>
          </a:prstGeom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0649700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827584" y="0"/>
            <a:ext cx="7120222" cy="1143000"/>
          </a:xfrm>
        </p:spPr>
        <p:txBody>
          <a:bodyPr/>
          <a:lstStyle/>
          <a:p>
            <a:r>
              <a:rPr lang="ru-RU" dirty="0" smtClean="0"/>
              <a:t>Техника клякса</a:t>
            </a:r>
            <a:endParaRPr lang="ru-RU" dirty="0"/>
          </a:p>
        </p:txBody>
      </p:sp>
      <p:pic>
        <p:nvPicPr>
          <p:cNvPr id="12290" name="Picture 2" descr="C:\Users\gabishevo\Pictures\img014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93241"/>
            <a:ext cx="3779752" cy="5039669"/>
          </a:xfrm>
          <a:prstGeom prst="rect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gabishevo\Pictures\img01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940782"/>
            <a:ext cx="4464496" cy="4728578"/>
          </a:xfrm>
          <a:prstGeom prst="rect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9248358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-16"/>
            <a:ext cx="9036496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Техника отпечатки пальцев</a:t>
            </a:r>
            <a:endParaRPr lang="ru-RU" dirty="0"/>
          </a:p>
        </p:txBody>
      </p:sp>
      <p:pic>
        <p:nvPicPr>
          <p:cNvPr id="13315" name="Picture 3" descr="C:\Users\gabishevo\Pictures\img03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659"/>
          <a:stretch/>
        </p:blipFill>
        <p:spPr bwMode="auto">
          <a:xfrm>
            <a:off x="251520" y="4077072"/>
            <a:ext cx="4014408" cy="2682965"/>
          </a:xfrm>
          <a:prstGeom prst="rect">
            <a:avLst/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C:\Users\gabishevo\Pictures\img04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3644" t="3898" r="8249"/>
          <a:stretch/>
        </p:blipFill>
        <p:spPr bwMode="auto">
          <a:xfrm>
            <a:off x="251520" y="1638362"/>
            <a:ext cx="3240360" cy="2332034"/>
          </a:xfrm>
          <a:prstGeom prst="rect">
            <a:avLst/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7" name="Picture 5" descr="C:\Users\gabishevo\Pictures\img04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346" t="24839" r="-1"/>
          <a:stretch/>
        </p:blipFill>
        <p:spPr bwMode="auto">
          <a:xfrm>
            <a:off x="4499992" y="1638362"/>
            <a:ext cx="3817999" cy="2332034"/>
          </a:xfrm>
          <a:prstGeom prst="rect">
            <a:avLst/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8" name="Picture 6" descr="C:\Users\gabishevo\Pictures\img042.jpg"/>
          <p:cNvPicPr>
            <a:picLocks noGrp="1" noChangeAspect="1" noChangeArrowheads="1"/>
          </p:cNvPicPr>
          <p:nvPr>
            <p:ph type="pic" sz="quarter" idx="11"/>
          </p:nvPr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648" t="5024" r="23100" b="27775"/>
          <a:stretch/>
        </p:blipFill>
        <p:spPr bwMode="auto">
          <a:xfrm>
            <a:off x="4503271" y="4107877"/>
            <a:ext cx="4384508" cy="2617825"/>
          </a:xfrm>
          <a:prstGeom prst="rect">
            <a:avLst/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660712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gabishevo\Pictures\img044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077073"/>
            <a:ext cx="5009624" cy="2555990"/>
          </a:xfrm>
          <a:prstGeom prst="rect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C:\Users\gabishevo\Pictures\img04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174" t="14648" b="14648"/>
          <a:stretch/>
        </p:blipFill>
        <p:spPr bwMode="auto">
          <a:xfrm>
            <a:off x="3995936" y="1583807"/>
            <a:ext cx="3625552" cy="2160240"/>
          </a:xfrm>
          <a:prstGeom prst="rect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gabishevo\Pictures\img03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910104"/>
            <a:ext cx="3384376" cy="5706292"/>
          </a:xfrm>
          <a:prstGeom prst="rect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477577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74828" y="188640"/>
            <a:ext cx="8496944" cy="109893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Техника отпечаток ладони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5" name="Picture 3" descr="C:\Users\gabishevo\Pictures\img020.jpg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648" r="14648"/>
          <a:stretch>
            <a:fillRect/>
          </a:stretch>
        </p:blipFill>
        <p:spPr bwMode="auto">
          <a:xfrm>
            <a:off x="3491880" y="810398"/>
            <a:ext cx="2304256" cy="1944217"/>
          </a:xfrm>
          <a:prstGeom prst="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gabishevo\Pictures\img016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202428" y="3194179"/>
            <a:ext cx="3786187" cy="3166324"/>
          </a:xfrm>
          <a:prstGeom prst="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C:\Users\gabishevo\Pictures\img01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894963"/>
            <a:ext cx="4176465" cy="3774397"/>
          </a:xfrm>
          <a:prstGeom prst="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C:\Users\gabishevo\Pictures\img01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828" y="810399"/>
            <a:ext cx="2952328" cy="1944216"/>
          </a:xfrm>
          <a:prstGeom prst="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6540363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83568" y="0"/>
            <a:ext cx="8229600" cy="1143000"/>
          </a:xfrm>
        </p:spPr>
        <p:txBody>
          <a:bodyPr/>
          <a:lstStyle/>
          <a:p>
            <a:r>
              <a:rPr lang="ru-RU" dirty="0" smtClean="0"/>
              <a:t>Техника ластиком</a:t>
            </a:r>
            <a:endParaRPr lang="ru-RU" dirty="0"/>
          </a:p>
        </p:txBody>
      </p:sp>
      <p:pic>
        <p:nvPicPr>
          <p:cNvPr id="8194" name="Picture 2" descr="C:\Users\gabishevo\Pictures\img032.jpg"/>
          <p:cNvPicPr>
            <a:picLocks noGrp="1" noChangeAspect="1" noChangeArrowheads="1"/>
          </p:cNvPicPr>
          <p:nvPr>
            <p:ph sz="quarter" idx="14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9594"/>
          <a:stretch/>
        </p:blipFill>
        <p:spPr bwMode="auto">
          <a:xfrm>
            <a:off x="4860032" y="1715941"/>
            <a:ext cx="3888432" cy="4968552"/>
          </a:xfrm>
          <a:prstGeom prst="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gabishevo\Pictures\img03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344011" y="1700808"/>
            <a:ext cx="4104456" cy="4968552"/>
          </a:xfrm>
          <a:prstGeom prst="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1669316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1187624" y="188640"/>
            <a:ext cx="7264238" cy="1143000"/>
          </a:xfrm>
        </p:spPr>
        <p:txBody>
          <a:bodyPr/>
          <a:lstStyle/>
          <a:p>
            <a:r>
              <a:rPr lang="ru-RU" dirty="0" smtClean="0"/>
              <a:t>Техника лессировки</a:t>
            </a:r>
            <a:endParaRPr lang="ru-RU" dirty="0"/>
          </a:p>
        </p:txBody>
      </p:sp>
      <p:pic>
        <p:nvPicPr>
          <p:cNvPr id="9218" name="Picture 2" descr="C:\Users\gabishevo\Pictures\img029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68545"/>
            <a:ext cx="4464496" cy="2388950"/>
          </a:xfrm>
          <a:prstGeom prst="rect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gabishevo\Pictures\img03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700" t="8821" r="5486" b="10609"/>
          <a:stretch/>
        </p:blipFill>
        <p:spPr bwMode="auto">
          <a:xfrm>
            <a:off x="5004047" y="1700808"/>
            <a:ext cx="3650133" cy="2072534"/>
          </a:xfrm>
          <a:prstGeom prst="rect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gabishevo\Pictures\img03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371" t="4980"/>
          <a:stretch/>
        </p:blipFill>
        <p:spPr bwMode="auto">
          <a:xfrm>
            <a:off x="219057" y="3934690"/>
            <a:ext cx="5034136" cy="2779293"/>
          </a:xfrm>
          <a:prstGeom prst="rect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46013203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23528" y="-16"/>
            <a:ext cx="8568952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Техника по мокрой бумаги</a:t>
            </a:r>
            <a:endParaRPr lang="ru-RU" dirty="0"/>
          </a:p>
        </p:txBody>
      </p:sp>
      <p:pic>
        <p:nvPicPr>
          <p:cNvPr id="11266" name="Picture 2" descr="C:\Users\gabishevo\Pictures\img021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241337"/>
            <a:ext cx="4369118" cy="2323764"/>
          </a:xfrm>
          <a:prstGeom prst="rect">
            <a:avLst/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gabishevo\Pictures\img0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628800"/>
            <a:ext cx="4320480" cy="2413273"/>
          </a:xfrm>
          <a:prstGeom prst="rect">
            <a:avLst/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C:\Users\gabishevo\Pictures\img02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5310"/>
          <a:stretch/>
        </p:blipFill>
        <p:spPr bwMode="auto">
          <a:xfrm>
            <a:off x="107504" y="1628800"/>
            <a:ext cx="4392488" cy="2413273"/>
          </a:xfrm>
          <a:prstGeom prst="rect">
            <a:avLst/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 descr="C:\Users\gabishevo\Pictures\img02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241336"/>
            <a:ext cx="4392488" cy="2323764"/>
          </a:xfrm>
          <a:prstGeom prst="rect">
            <a:avLst/>
          </a:prstGeom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7561551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187" y="476672"/>
            <a:ext cx="8928992" cy="2232248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tx1"/>
                </a:solidFill>
                <a:cs typeface="Aharoni" pitchFamily="2" charset="-79"/>
              </a:rPr>
              <a:t>«Истоки Творческих способностей и дарования детей - на кончиках их пальцев. Другими словами: чем больше мастерства в детской руке, тем умнее ребёнок</a:t>
            </a:r>
            <a:r>
              <a:rPr lang="ru-RU" sz="2400" dirty="0" smtClean="0">
                <a:solidFill>
                  <a:schemeClr val="tx1"/>
                </a:solidFill>
                <a:cs typeface="Aharoni" pitchFamily="2" charset="-79"/>
              </a:rPr>
              <a:t>».</a:t>
            </a:r>
            <a:br>
              <a:rPr lang="ru-RU" sz="2400" dirty="0" smtClean="0">
                <a:solidFill>
                  <a:schemeClr val="tx1"/>
                </a:solidFill>
                <a:cs typeface="Aharoni" pitchFamily="2" charset="-79"/>
              </a:rPr>
            </a:br>
            <a:r>
              <a:rPr lang="ru-RU" sz="2400" dirty="0" smtClean="0">
                <a:solidFill>
                  <a:schemeClr val="tx1"/>
                </a:solidFill>
                <a:cs typeface="Aharoni" pitchFamily="2" charset="-79"/>
              </a:rPr>
              <a:t>В.А. Сухомлинский</a:t>
            </a:r>
            <a:r>
              <a:rPr lang="ru-RU" sz="2400" dirty="0">
                <a:solidFill>
                  <a:schemeClr val="tx1"/>
                </a:solidFill>
                <a:latin typeface="Segoe Print" pitchFamily="2" charset="0"/>
                <a:cs typeface="Aharoni" pitchFamily="2" charset="-79"/>
              </a:rPr>
              <a:t/>
            </a:r>
            <a:br>
              <a:rPr lang="ru-RU" sz="2400" dirty="0">
                <a:solidFill>
                  <a:schemeClr val="tx1"/>
                </a:solidFill>
                <a:latin typeface="Segoe Print" pitchFamily="2" charset="0"/>
                <a:cs typeface="Aharoni" pitchFamily="2" charset="-79"/>
              </a:rPr>
            </a:br>
            <a:endParaRPr lang="ru-RU" sz="2400" dirty="0">
              <a:solidFill>
                <a:schemeClr val="tx1"/>
              </a:solidFill>
              <a:latin typeface="Segoe Print" pitchFamily="2" charset="0"/>
              <a:cs typeface="Aharoni" pitchFamily="2" charset="-79"/>
            </a:endParaRPr>
          </a:p>
        </p:txBody>
      </p:sp>
      <p:pic>
        <p:nvPicPr>
          <p:cNvPr id="6" name="Picture 2" descr="C:\Users\gabishevo\Desktop\Новая папка\IMG_20131127_10024021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0743" r="5380" b="11046"/>
          <a:stretch/>
        </p:blipFill>
        <p:spPr bwMode="auto">
          <a:xfrm>
            <a:off x="107504" y="3140968"/>
            <a:ext cx="8856359" cy="3384376"/>
          </a:xfrm>
          <a:prstGeom prst="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7014515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83568" y="-25183"/>
            <a:ext cx="8229600" cy="1143000"/>
          </a:xfrm>
        </p:spPr>
        <p:txBody>
          <a:bodyPr/>
          <a:lstStyle/>
          <a:p>
            <a:r>
              <a:rPr lang="ru-RU" dirty="0" smtClean="0"/>
              <a:t>Техника штрихом</a:t>
            </a:r>
            <a:endParaRPr lang="ru-RU" dirty="0"/>
          </a:p>
        </p:txBody>
      </p:sp>
      <p:pic>
        <p:nvPicPr>
          <p:cNvPr id="10242" name="Picture 2" descr="C:\Users\gabishevo\Pictures\img026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772816"/>
            <a:ext cx="3312368" cy="4836546"/>
          </a:xfrm>
          <a:prstGeom prst="rect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Users\gabishevo\Pictures\img0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963043"/>
            <a:ext cx="5184576" cy="2678933"/>
          </a:xfrm>
          <a:prstGeom prst="rect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C:\Users\gabishevo\Pictures\img02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9233" y="1268760"/>
            <a:ext cx="2808312" cy="2446803"/>
          </a:xfrm>
          <a:prstGeom prst="rect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4769369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323528" y="-16"/>
            <a:ext cx="8568952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Техника рисования свечой</a:t>
            </a:r>
            <a:endParaRPr lang="ru-RU" dirty="0"/>
          </a:p>
        </p:txBody>
      </p:sp>
      <p:pic>
        <p:nvPicPr>
          <p:cNvPr id="2056" name="Picture 8" descr="C:\Users\gabishevo\Pictures\img009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7105" y="4221088"/>
            <a:ext cx="4176464" cy="2448272"/>
          </a:xfrm>
          <a:prstGeom prst="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gabishevo\Pictures\img01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36" y="1471765"/>
            <a:ext cx="4443745" cy="2496066"/>
          </a:xfrm>
          <a:prstGeom prst="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C:\Users\gabishevo\Pictures\img01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36" y="4221088"/>
            <a:ext cx="4464496" cy="2448272"/>
          </a:xfrm>
          <a:prstGeom prst="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Picture 11" descr="C:\Users\gabishevo\Pictures\img01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471765"/>
            <a:ext cx="4104456" cy="2496066"/>
          </a:xfrm>
          <a:prstGeom prst="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76947635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2665" b="12665"/>
          <a:stretch>
            <a:fillRect/>
          </a:stretch>
        </p:blipFill>
        <p:spPr>
          <a:xfrm>
            <a:off x="2843809" y="1268760"/>
            <a:ext cx="2304255" cy="2733455"/>
          </a:xfrm>
          <a:prstGeom prst="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3745" b="13745"/>
          <a:stretch>
            <a:fillRect/>
          </a:stretch>
        </p:blipFill>
        <p:spPr>
          <a:xfrm>
            <a:off x="395536" y="4221088"/>
            <a:ext cx="2071703" cy="2636912"/>
          </a:xfrm>
          <a:prstGeom prst="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Рисунок 12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4079" b="14079"/>
          <a:stretch>
            <a:fillRect/>
          </a:stretch>
        </p:blipFill>
        <p:spPr>
          <a:xfrm>
            <a:off x="2771800" y="4263039"/>
            <a:ext cx="2376264" cy="2564904"/>
          </a:xfrm>
          <a:prstGeom prst="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39552" y="19116"/>
            <a:ext cx="8424936" cy="1143000"/>
          </a:xfrm>
        </p:spPr>
        <p:txBody>
          <a:bodyPr>
            <a:noAutofit/>
          </a:bodyPr>
          <a:lstStyle/>
          <a:p>
            <a:r>
              <a:rPr lang="ru-RU" sz="5400" dirty="0" smtClean="0"/>
              <a:t>Используемая литература</a:t>
            </a:r>
            <a:endParaRPr lang="ru-RU" sz="5400" dirty="0"/>
          </a:p>
        </p:txBody>
      </p:sp>
      <p:pic>
        <p:nvPicPr>
          <p:cNvPr id="10" name="Рисунок 9"/>
          <p:cNvPicPr>
            <a:picLocks noGrp="1" noChangeAspect="1"/>
          </p:cNvPicPr>
          <p:nvPr>
            <p:ph type="pic" sz="quarter" idx="10"/>
          </p:nvPr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4740" b="14740"/>
          <a:stretch>
            <a:fillRect/>
          </a:stretch>
        </p:blipFill>
        <p:spPr>
          <a:xfrm>
            <a:off x="323528" y="1268760"/>
            <a:ext cx="2301406" cy="2808312"/>
          </a:xfrm>
          <a:prstGeom prst="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2" descr="C:\Users\gabishevo\Pictures\img049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4648" b="14648"/>
          <a:stretch>
            <a:fillRect/>
          </a:stretch>
        </p:blipFill>
        <p:spPr bwMode="auto">
          <a:xfrm>
            <a:off x="5796136" y="1844824"/>
            <a:ext cx="3028029" cy="4392488"/>
          </a:xfrm>
          <a:prstGeom prst="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8882572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3942" b="13942"/>
          <a:stretch>
            <a:fillRect/>
          </a:stretch>
        </p:blipFill>
        <p:spPr>
          <a:xfrm>
            <a:off x="179512" y="3140968"/>
            <a:ext cx="2736304" cy="3600400"/>
          </a:xfrm>
          <a:prstGeom prst="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4122" b="14122"/>
          <a:stretch>
            <a:fillRect/>
          </a:stretch>
        </p:blipFill>
        <p:spPr>
          <a:xfrm>
            <a:off x="3275856" y="3140968"/>
            <a:ext cx="2664296" cy="3600400"/>
          </a:xfrm>
          <a:prstGeom prst="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4192" b="14192"/>
          <a:stretch>
            <a:fillRect/>
          </a:stretch>
        </p:blipFill>
        <p:spPr>
          <a:xfrm>
            <a:off x="179512" y="188640"/>
            <a:ext cx="2167673" cy="2808312"/>
          </a:xfrm>
          <a:prstGeom prst="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3604" b="13604"/>
          <a:stretch>
            <a:fillRect/>
          </a:stretch>
        </p:blipFill>
        <p:spPr>
          <a:xfrm>
            <a:off x="6300192" y="3140968"/>
            <a:ext cx="2448272" cy="3573016"/>
          </a:xfrm>
          <a:prstGeom prst="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01869527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0" y="31531"/>
            <a:ext cx="7381328" cy="2461365"/>
          </a:xfrm>
        </p:spPr>
        <p:txBody>
          <a:bodyPr>
            <a:noAutofit/>
          </a:bodyPr>
          <a:lstStyle/>
          <a:p>
            <a:r>
              <a:rPr lang="ru-RU" sz="7200" dirty="0" smtClean="0">
                <a:solidFill>
                  <a:srgbClr val="FF0000"/>
                </a:solidFill>
                <a:latin typeface="Segoe Print" pitchFamily="2" charset="0"/>
              </a:rPr>
              <a:t>СПАСИБО ЗА ВНИМАНИЕ!</a:t>
            </a:r>
            <a:endParaRPr lang="ru-RU" sz="7200" dirty="0">
              <a:solidFill>
                <a:srgbClr val="FF0000"/>
              </a:solidFill>
              <a:latin typeface="Segoe Print" pitchFamily="2" charset="0"/>
            </a:endParaRPr>
          </a:p>
        </p:txBody>
      </p:sp>
      <p:pic>
        <p:nvPicPr>
          <p:cNvPr id="10243" name="Picture 3" descr="C:\Users\gabishevo\Pictures\img0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1313307" y="2342601"/>
            <a:ext cx="6768752" cy="4366095"/>
          </a:xfrm>
          <a:prstGeom prst="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1485576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исунок SmartArt 2"/>
          <p:cNvSpPr>
            <a:spLocks noGrp="1"/>
          </p:cNvSpPr>
          <p:nvPr>
            <p:ph sz="quarter" idx="12"/>
          </p:nvPr>
        </p:nvSpPr>
        <p:spPr>
          <a:xfrm>
            <a:off x="323528" y="404664"/>
            <a:ext cx="8568630" cy="6264696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sz="6900" b="1" dirty="0" smtClean="0">
                <a:latin typeface="Segoe Print" pitchFamily="2" charset="0"/>
              </a:rPr>
              <a:t>Задачи </a:t>
            </a:r>
            <a:r>
              <a:rPr lang="ru-RU" sz="6900" b="1" dirty="0">
                <a:latin typeface="Segoe Print" pitchFamily="2" charset="0"/>
              </a:rPr>
              <a:t>образовательной </a:t>
            </a:r>
            <a:r>
              <a:rPr lang="ru-RU" sz="6900" b="1" dirty="0" smtClean="0">
                <a:latin typeface="Segoe Print" pitchFamily="2" charset="0"/>
              </a:rPr>
              <a:t>области:</a:t>
            </a:r>
          </a:p>
          <a:p>
            <a:pPr marL="0" indent="0" algn="ctr">
              <a:buNone/>
            </a:pPr>
            <a:endParaRPr lang="ru-RU" sz="4700" b="1" dirty="0">
              <a:latin typeface="Segoe Print" pitchFamily="2" charset="0"/>
            </a:endParaRPr>
          </a:p>
          <a:p>
            <a:pPr marL="0" indent="0">
              <a:buNone/>
            </a:pPr>
            <a:r>
              <a:rPr lang="ru-RU" b="1" dirty="0" smtClean="0"/>
              <a:t>•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Развитие предпосылок ценностно – смыслового восприятия и понимания произведений искусства (словесного, музыкального, изобразительного), мира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природы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• Становление эстетического отношения к окружающему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миру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• Формирование элементарных представлений о видах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искусства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• Восприятие музыки, художественной литературы,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фольклора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• Стимулирование сопереживания персонажам художественных произведений • Реализация самостоятельной творческой деятельности детей (изобразительной, конструктивно-модельной, музыкальной и др.)</a:t>
            </a:r>
          </a:p>
        </p:txBody>
      </p:sp>
    </p:spTree>
    <p:extLst>
      <p:ext uri="{BB962C8B-B14F-4D97-AF65-F5344CB8AC3E}">
        <p14:creationId xmlns="" xmlns:p14="http://schemas.microsoft.com/office/powerpoint/2010/main" val="363423643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Рисунок SmartArt 2"/>
          <p:cNvSpPr>
            <a:spLocks noGrp="1"/>
          </p:cNvSpPr>
          <p:nvPr>
            <p:ph sz="quarter" idx="12"/>
          </p:nvPr>
        </p:nvSpPr>
        <p:spPr>
          <a:xfrm>
            <a:off x="251520" y="116632"/>
            <a:ext cx="8640763" cy="6552728"/>
          </a:xfrm>
        </p:spPr>
        <p:txBody>
          <a:bodyPr>
            <a:normAutofit fontScale="25000" lnSpcReduction="20000"/>
          </a:bodyPr>
          <a:lstStyle/>
          <a:p>
            <a:pPr marL="0" lvl="0" indent="0" algn="ctr">
              <a:buNone/>
            </a:pPr>
            <a:endParaRPr lang="ru-RU" sz="5100" b="1" dirty="0" smtClean="0">
              <a:latin typeface="Segoe Print" pitchFamily="2" charset="0"/>
            </a:endParaRPr>
          </a:p>
          <a:p>
            <a:pPr marL="0" lvl="0" indent="0" algn="ctr">
              <a:buNone/>
            </a:pPr>
            <a:r>
              <a:rPr lang="ru-RU" sz="12300" b="1" dirty="0" smtClean="0">
                <a:latin typeface="Segoe Print" pitchFamily="2" charset="0"/>
              </a:rPr>
              <a:t>Задачи </a:t>
            </a:r>
            <a:r>
              <a:rPr lang="ru-RU" sz="12300" b="1" dirty="0">
                <a:latin typeface="Segoe Print" pitchFamily="2" charset="0"/>
              </a:rPr>
              <a:t>художественно-эстетического развития в дошкольном возрасте </a:t>
            </a:r>
            <a:endParaRPr lang="ru-RU" sz="12300" b="1" dirty="0" smtClean="0">
              <a:latin typeface="Segoe Print" pitchFamily="2" charset="0"/>
            </a:endParaRPr>
          </a:p>
          <a:p>
            <a:pPr marL="0" lvl="0" indent="0" algn="ctr">
              <a:buNone/>
            </a:pPr>
            <a:endParaRPr lang="ru-RU" sz="8000" b="1" dirty="0">
              <a:latin typeface="Segoe Print" pitchFamily="2" charset="0"/>
            </a:endParaRPr>
          </a:p>
          <a:p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Учить использовать в </a:t>
            </a:r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изо-деятельности </a:t>
            </a:r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разнообразные изобразительные материалы </a:t>
            </a:r>
          </a:p>
          <a:p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Развивать художественное творчество детей </a:t>
            </a:r>
          </a:p>
          <a:p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Учить отражать свои впечатления от окружающего мира в продуктивной деятельности, придумывать, фантазировать, экспериментировать</a:t>
            </a:r>
          </a:p>
          <a:p>
            <a:r>
              <a:rPr lang="ru-RU" sz="9600" b="1" dirty="0" smtClean="0">
                <a:latin typeface="Times New Roman" pitchFamily="18" charset="0"/>
                <a:cs typeface="Times New Roman" pitchFamily="18" charset="0"/>
              </a:rPr>
              <a:t>Содействовать </a:t>
            </a:r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эмоциональному общению </a:t>
            </a:r>
          </a:p>
          <a:p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Формировать чувство цвета, его гармонии, симметрии, формы, ритма </a:t>
            </a:r>
          </a:p>
          <a:p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Эстетическое восприятие мира природы </a:t>
            </a:r>
          </a:p>
          <a:p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 Знакомить с ближайшим окружением, учить любоваться красотой окружающих предметов </a:t>
            </a:r>
            <a:endParaRPr lang="ru-RU" sz="9600" b="1" dirty="0">
              <a:latin typeface="Times New Roman" pitchFamily="18" charset="0"/>
              <a:cs typeface="Times New Roman" pitchFamily="18" charset="0"/>
              <a:sym typeface="Symbol"/>
            </a:endParaRPr>
          </a:p>
          <a:p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 Формировать знания о Родине</a:t>
            </a:r>
            <a:endParaRPr lang="ru-RU" sz="9600" b="1" dirty="0">
              <a:latin typeface="Times New Roman" pitchFamily="18" charset="0"/>
              <a:cs typeface="Times New Roman" pitchFamily="18" charset="0"/>
              <a:sym typeface="Symbol"/>
            </a:endParaRPr>
          </a:p>
          <a:p>
            <a:pPr algn="ctr"/>
            <a:endParaRPr lang="ru-RU" sz="9600" b="1" dirty="0"/>
          </a:p>
        </p:txBody>
      </p:sp>
    </p:spTree>
    <p:extLst>
      <p:ext uri="{BB962C8B-B14F-4D97-AF65-F5344CB8AC3E}">
        <p14:creationId xmlns="" xmlns:p14="http://schemas.microsoft.com/office/powerpoint/2010/main" val="19000869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2"/>
          </p:nvPr>
        </p:nvSpPr>
        <p:spPr>
          <a:xfrm>
            <a:off x="251520" y="404664"/>
            <a:ext cx="8568952" cy="2736304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3100" b="1" dirty="0" smtClean="0">
                <a:latin typeface="Segoe Print" pitchFamily="2" charset="0"/>
                <a:cs typeface="Times New Roman" pitchFamily="18" charset="0"/>
              </a:rPr>
              <a:t>   Образовательная область </a:t>
            </a:r>
            <a:r>
              <a:rPr lang="ru-RU" sz="3100" b="1" dirty="0">
                <a:latin typeface="Segoe Print" pitchFamily="2" charset="0"/>
                <a:cs typeface="Times New Roman" pitchFamily="18" charset="0"/>
              </a:rPr>
              <a:t>«Художественно-эстетическое развитие</a:t>
            </a:r>
            <a:r>
              <a:rPr lang="ru-RU" sz="3100" b="1" dirty="0" smtClean="0">
                <a:latin typeface="Segoe Print" pitchFamily="2" charset="0"/>
                <a:cs typeface="Times New Roman" pitchFamily="18" charset="0"/>
              </a:rPr>
              <a:t>» в воспитании детей очень актуально, так как дети учатся воспринимать многогранный мир посредством изображения цвета нетрадиционным способом рисования. Эти способы демонстрируют необычные сочетания материалов и инструментов. Техника их выполнения интересна и доступна как взрослому, так и детям. </a:t>
            </a:r>
          </a:p>
          <a:p>
            <a:pPr marL="0" indent="0">
              <a:buNone/>
            </a:pPr>
            <a:endParaRPr lang="ru-RU" sz="1800" b="1" dirty="0"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buNone/>
            </a:pPr>
            <a:endParaRPr lang="ru-RU" sz="1400" dirty="0"/>
          </a:p>
          <a:p>
            <a:endParaRPr lang="ru-RU" sz="2400" dirty="0"/>
          </a:p>
        </p:txBody>
      </p:sp>
      <p:pic>
        <p:nvPicPr>
          <p:cNvPr id="5123" name="Picture 3" descr="C:\Users\gabishevo\Desktop\Documents\МЕТОДИЧЕСКАЯ  РАБОТА\ОБРАЗОВАТЕЛЬНЫЕ ОБЛАСТИ\ХУДОЖЕСТВЕННО-ЭСТЕТИЧЕСКОЕ РАЗВИТИЕ\ХУДОЖЕСТВЕННОЕ  ТВОРЧЕСТВО\Худ.творчество - ПЕДСОВЕТ №3-2014 год\ФОТООТЧЕТЫ\Худ.тв.Кокл.Л.В\DSC_000001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284984"/>
            <a:ext cx="5184576" cy="3386363"/>
          </a:xfrm>
          <a:prstGeom prst="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8840146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3"/>
          <p:cNvSpPr txBox="1">
            <a:spLocks/>
          </p:cNvSpPr>
          <p:nvPr/>
        </p:nvSpPr>
        <p:spPr>
          <a:xfrm>
            <a:off x="251520" y="188640"/>
            <a:ext cx="8640960" cy="59046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sz="2000" b="1" dirty="0" smtClean="0">
                <a:latin typeface="Segoe Print" pitchFamily="2" charset="0"/>
              </a:rPr>
              <a:t>   Существует много техник нетрадиционного рисования, их необычность состоит в том, что они позволяют детям быстро достичь желаемого результата. Например, какому ребенку будет неинтересно рисовать пальчиками, делать рисунок собственной ладошкой, ставить на бумаге кляксы и получать забавный рисунок.</a:t>
            </a:r>
          </a:p>
          <a:p>
            <a:pPr marL="0" indent="0">
              <a:buNone/>
            </a:pPr>
            <a:r>
              <a:rPr lang="ru-RU" sz="2000" b="1" dirty="0">
                <a:latin typeface="Segoe Print" pitchFamily="2" charset="0"/>
              </a:rPr>
              <a:t> </a:t>
            </a:r>
            <a:r>
              <a:rPr lang="ru-RU" sz="2000" b="1" dirty="0" smtClean="0">
                <a:latin typeface="Segoe Print" pitchFamily="2" charset="0"/>
              </a:rPr>
              <a:t>  Каждая </a:t>
            </a:r>
            <a:r>
              <a:rPr lang="ru-RU" sz="2000" b="1" dirty="0">
                <a:latin typeface="Segoe Print" pitchFamily="2" charset="0"/>
              </a:rPr>
              <a:t>из этих техник – это маленькая игра. Их использование помогает детям чувствовать себя смелее, непосредственнее, развивает воображение, дает полную свободу для самовыражения.</a:t>
            </a:r>
          </a:p>
          <a:p>
            <a:pPr marL="0" indent="0">
              <a:buNone/>
            </a:pPr>
            <a:endParaRPr lang="ru-RU" sz="2400" b="1" dirty="0">
              <a:latin typeface="Segoe Print" pitchFamily="2" charset="0"/>
            </a:endParaRPr>
          </a:p>
        </p:txBody>
      </p:sp>
      <p:pic>
        <p:nvPicPr>
          <p:cNvPr id="9218" name="Picture 2" descr="C:\Users\gabishevo\Desktop\Documents\МЕТОДИЧЕСКАЯ  РАБОТА\ОБРАЗОВАТЕЛЬНЫЕ ОБЛАСТИ\ХУДОЖЕСТВЕННО-ЭСТЕТИЧЕСКОЕ РАЗВИТИЕ\ХУДОЖЕСТВЕННОЕ  ТВОРЧЕСТВО\ФОТО-Художественно-творческая деятельность\Х.тв.Фаттахова Л.У\изо -ДЫМКА -Ф.Л.У\IMG_20131009_15533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3400" b="3000"/>
          <a:stretch/>
        </p:blipFill>
        <p:spPr bwMode="auto">
          <a:xfrm>
            <a:off x="503548" y="3573016"/>
            <a:ext cx="8136904" cy="3068960"/>
          </a:xfrm>
          <a:prstGeom prst="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182881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2"/>
          </p:nvPr>
        </p:nvSpPr>
        <p:spPr>
          <a:xfrm>
            <a:off x="251520" y="620688"/>
            <a:ext cx="8676456" cy="237626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600" b="1" dirty="0">
                <a:latin typeface="Segoe Print" pitchFamily="2" charset="0"/>
              </a:rPr>
              <a:t>С</a:t>
            </a:r>
            <a:r>
              <a:rPr lang="ru-RU" sz="2600" b="1" dirty="0" smtClean="0">
                <a:latin typeface="Segoe Print" pitchFamily="2" charset="0"/>
              </a:rPr>
              <a:t> детьми младшего возраста рекомендуется использовать:</a:t>
            </a:r>
          </a:p>
          <a:p>
            <a:pPr>
              <a:buFontTx/>
              <a:buChar char="-"/>
            </a:pPr>
            <a:r>
              <a:rPr lang="ru-RU" sz="2000" b="1" dirty="0">
                <a:latin typeface="Segoe Print" pitchFamily="2" charset="0"/>
              </a:rPr>
              <a:t>р</a:t>
            </a:r>
            <a:r>
              <a:rPr lang="ru-RU" sz="2000" b="1" dirty="0" smtClean="0">
                <a:latin typeface="Segoe Print" pitchFamily="2" charset="0"/>
              </a:rPr>
              <a:t>исование пальчиками</a:t>
            </a:r>
          </a:p>
          <a:p>
            <a:pPr>
              <a:buFontTx/>
              <a:buChar char="-"/>
            </a:pPr>
            <a:r>
              <a:rPr lang="ru-RU" sz="2000" b="1" dirty="0">
                <a:latin typeface="Segoe Print" pitchFamily="2" charset="0"/>
              </a:rPr>
              <a:t>т</a:t>
            </a:r>
            <a:r>
              <a:rPr lang="ru-RU" sz="2000" b="1" dirty="0" smtClean="0">
                <a:latin typeface="Segoe Print" pitchFamily="2" charset="0"/>
              </a:rPr>
              <a:t>ычок жесткой полусухой кистью</a:t>
            </a:r>
          </a:p>
          <a:p>
            <a:pPr>
              <a:buFontTx/>
              <a:buChar char="-"/>
            </a:pPr>
            <a:r>
              <a:rPr lang="ru-RU" sz="2000" b="1" dirty="0">
                <a:latin typeface="Segoe Print" pitchFamily="2" charset="0"/>
              </a:rPr>
              <a:t>о</a:t>
            </a:r>
            <a:r>
              <a:rPr lang="ru-RU" sz="2000" b="1" dirty="0" smtClean="0">
                <a:latin typeface="Segoe Print" pitchFamily="2" charset="0"/>
              </a:rPr>
              <a:t>ттиск печатками из картофеля</a:t>
            </a:r>
          </a:p>
          <a:p>
            <a:pPr>
              <a:buFontTx/>
              <a:buChar char="-"/>
            </a:pPr>
            <a:r>
              <a:rPr lang="ru-RU" sz="2000" b="1" dirty="0">
                <a:latin typeface="Segoe Print" pitchFamily="2" charset="0"/>
              </a:rPr>
              <a:t>р</a:t>
            </a:r>
            <a:r>
              <a:rPr lang="ru-RU" sz="2000" b="1" dirty="0" smtClean="0">
                <a:latin typeface="Segoe Print" pitchFamily="2" charset="0"/>
              </a:rPr>
              <a:t>исование ладошками</a:t>
            </a:r>
          </a:p>
          <a:p>
            <a:pPr>
              <a:buFontTx/>
              <a:buChar char="-"/>
            </a:pPr>
            <a:endParaRPr lang="ru-RU" sz="2000" dirty="0" smtClean="0">
              <a:latin typeface="Segoe Print" pitchFamily="2" charset="0"/>
            </a:endParaRPr>
          </a:p>
        </p:txBody>
      </p:sp>
      <p:pic>
        <p:nvPicPr>
          <p:cNvPr id="8194" name="Picture 2" descr="C:\Users\gabishevo\Desktop\Documents\МЕТОДИЧЕСКАЯ  РАБОТА\ОБРАЗОВАТЕЛЬНЫЕ ОБЛАСТИ\ХУДОЖЕСТВЕННО-ЭСТЕТИЧЕСКОЕ РАЗВИТИЕ\ХУДОЖЕСТВЕННОЕ  ТВОРЧЕСТВО\ФОТО-Художественно-творческая деятельность\фото Худ.тв. Камалиева и.Н\IMG_373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4079"/>
          <a:stretch/>
        </p:blipFill>
        <p:spPr bwMode="auto">
          <a:xfrm>
            <a:off x="4716016" y="3573016"/>
            <a:ext cx="3963455" cy="2851535"/>
          </a:xfrm>
          <a:prstGeom prst="rect">
            <a:avLst/>
          </a:prstGeom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gabishevo\Pictures\img06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73016"/>
            <a:ext cx="4248472" cy="2989336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6586809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2"/>
          </p:nvPr>
        </p:nvSpPr>
        <p:spPr>
          <a:xfrm>
            <a:off x="323528" y="548680"/>
            <a:ext cx="8640960" cy="3816424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sz="4000" b="1" dirty="0" smtClean="0">
                <a:latin typeface="Segoe Print" pitchFamily="2" charset="0"/>
              </a:rPr>
              <a:t> Детей </a:t>
            </a:r>
            <a:r>
              <a:rPr lang="ru-RU" sz="4000" b="1" dirty="0">
                <a:latin typeface="Segoe Print" pitchFamily="2" charset="0"/>
              </a:rPr>
              <a:t>среднего дошкольного возраста можно ознакомить с более сложными техниками:</a:t>
            </a:r>
          </a:p>
          <a:p>
            <a:pPr marL="0" indent="0">
              <a:buNone/>
            </a:pPr>
            <a:r>
              <a:rPr lang="ru-RU" b="1" dirty="0">
                <a:latin typeface="Segoe Print" pitchFamily="2" charset="0"/>
              </a:rPr>
              <a:t>- печать поролоном</a:t>
            </a:r>
          </a:p>
          <a:p>
            <a:pPr>
              <a:buFontTx/>
              <a:buChar char="-"/>
            </a:pPr>
            <a:r>
              <a:rPr lang="ru-RU" b="1" dirty="0">
                <a:latin typeface="Segoe Print" pitchFamily="2" charset="0"/>
              </a:rPr>
              <a:t>печать пробками</a:t>
            </a:r>
          </a:p>
          <a:p>
            <a:pPr>
              <a:buFontTx/>
              <a:buChar char="-"/>
            </a:pPr>
            <a:r>
              <a:rPr lang="ru-RU" b="1" dirty="0">
                <a:latin typeface="Segoe Print" pitchFamily="2" charset="0"/>
              </a:rPr>
              <a:t>восковые </a:t>
            </a:r>
            <a:r>
              <a:rPr lang="ru-RU" b="1" dirty="0" err="1">
                <a:latin typeface="Segoe Print" pitchFamily="2" charset="0"/>
              </a:rPr>
              <a:t>мелки+акварель</a:t>
            </a:r>
            <a:endParaRPr lang="ru-RU" b="1" dirty="0">
              <a:latin typeface="Segoe Print" pitchFamily="2" charset="0"/>
            </a:endParaRPr>
          </a:p>
          <a:p>
            <a:pPr>
              <a:buFontTx/>
              <a:buChar char="-"/>
            </a:pPr>
            <a:r>
              <a:rPr lang="ru-RU" b="1" dirty="0" err="1" smtClean="0">
                <a:latin typeface="Segoe Print" pitchFamily="2" charset="0"/>
              </a:rPr>
              <a:t>свеча+акварель</a:t>
            </a:r>
            <a:endParaRPr lang="ru-RU" b="1" dirty="0">
              <a:latin typeface="Segoe Print" pitchFamily="2" charset="0"/>
            </a:endParaRPr>
          </a:p>
          <a:p>
            <a:pPr>
              <a:buFontTx/>
              <a:buChar char="-"/>
            </a:pPr>
            <a:r>
              <a:rPr lang="ru-RU" b="1" dirty="0">
                <a:latin typeface="Segoe Print" pitchFamily="2" charset="0"/>
              </a:rPr>
              <a:t>отпечатки листьев</a:t>
            </a:r>
          </a:p>
          <a:p>
            <a:pPr>
              <a:buFontTx/>
              <a:buChar char="-"/>
            </a:pPr>
            <a:r>
              <a:rPr lang="ru-RU" b="1" dirty="0">
                <a:latin typeface="Segoe Print" pitchFamily="2" charset="0"/>
              </a:rPr>
              <a:t>рисунки из ладоши</a:t>
            </a:r>
          </a:p>
          <a:p>
            <a:pPr>
              <a:buFontTx/>
              <a:buChar char="-"/>
            </a:pPr>
            <a:r>
              <a:rPr lang="ru-RU" b="1" dirty="0">
                <a:latin typeface="Segoe Print" pitchFamily="2" charset="0"/>
              </a:rPr>
              <a:t>рисование ватными </a:t>
            </a:r>
            <a:r>
              <a:rPr lang="ru-RU" b="1" dirty="0" smtClean="0">
                <a:latin typeface="Segoe Print" pitchFamily="2" charset="0"/>
              </a:rPr>
              <a:t>палочками</a:t>
            </a:r>
            <a:endParaRPr lang="ru-RU" b="1" dirty="0">
              <a:latin typeface="Segoe Print" pitchFamily="2" charset="0"/>
            </a:endParaRPr>
          </a:p>
          <a:p>
            <a:endParaRPr lang="ru-RU" dirty="0"/>
          </a:p>
        </p:txBody>
      </p:sp>
      <p:pic>
        <p:nvPicPr>
          <p:cNvPr id="7170" name="Picture 2" descr="C:\Users\gabishevo\Desktop\Documents\МЕТОДИЧЕСКАЯ  РАБОТА\ОБРАЗОВАТЕЛЬНЫЕ ОБЛАСТИ\ХУДОЖЕСТВЕННО-ЭСТЕТИЧЕСКОЕ РАЗВИТИЕ\ХУДОЖЕСТВЕННОЕ  ТВОРЧЕСТВО\ФОТО-Художественно-творческая деятельность\Фото066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553" t="-46" r="22698" b="8269"/>
          <a:stretch/>
        </p:blipFill>
        <p:spPr bwMode="auto">
          <a:xfrm>
            <a:off x="5446751" y="2420888"/>
            <a:ext cx="3491487" cy="3888432"/>
          </a:xfrm>
          <a:prstGeom prst="rect">
            <a:avLst/>
          </a:prstGeom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5670923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2"/>
          </p:nvPr>
        </p:nvSpPr>
        <p:spPr>
          <a:xfrm>
            <a:off x="179512" y="404664"/>
            <a:ext cx="8280920" cy="446449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400" b="1" dirty="0" smtClean="0">
                <a:latin typeface="Segoe Print" pitchFamily="2" charset="0"/>
              </a:rPr>
              <a:t> </a:t>
            </a:r>
            <a:r>
              <a:rPr lang="ru-RU" sz="2800" b="1" dirty="0" smtClean="0">
                <a:latin typeface="Segoe Print" pitchFamily="2" charset="0"/>
              </a:rPr>
              <a:t>  В старшем дошкольном возрасте дети могут освоить еще более трудные методы и техники:</a:t>
            </a:r>
          </a:p>
          <a:p>
            <a:pPr>
              <a:buFontTx/>
              <a:buChar char="-"/>
            </a:pPr>
            <a:r>
              <a:rPr lang="ru-RU" sz="2200" b="1" dirty="0" smtClean="0">
                <a:latin typeface="Segoe Print" pitchFamily="2" charset="0"/>
              </a:rPr>
              <a:t>рисование песком</a:t>
            </a:r>
          </a:p>
          <a:p>
            <a:pPr>
              <a:buFontTx/>
              <a:buChar char="-"/>
            </a:pPr>
            <a:r>
              <a:rPr lang="ru-RU" sz="2200" b="1" dirty="0">
                <a:latin typeface="Segoe Print" pitchFamily="2" charset="0"/>
              </a:rPr>
              <a:t>р</a:t>
            </a:r>
            <a:r>
              <a:rPr lang="ru-RU" sz="2200" b="1" dirty="0" smtClean="0">
                <a:latin typeface="Segoe Print" pitchFamily="2" charset="0"/>
              </a:rPr>
              <a:t>исование мыльными пузырями</a:t>
            </a:r>
          </a:p>
          <a:p>
            <a:pPr>
              <a:buFontTx/>
              <a:buChar char="-"/>
            </a:pPr>
            <a:r>
              <a:rPr lang="ru-RU" sz="2200" b="1" dirty="0">
                <a:latin typeface="Segoe Print" pitchFamily="2" charset="0"/>
              </a:rPr>
              <a:t>р</a:t>
            </a:r>
            <a:r>
              <a:rPr lang="ru-RU" sz="2200" b="1" dirty="0" smtClean="0">
                <a:latin typeface="Segoe Print" pitchFamily="2" charset="0"/>
              </a:rPr>
              <a:t>исование мятой бумагой</a:t>
            </a:r>
          </a:p>
          <a:p>
            <a:pPr>
              <a:buFontTx/>
              <a:buChar char="-"/>
            </a:pPr>
            <a:r>
              <a:rPr lang="ru-RU" sz="2200" b="1" dirty="0" err="1">
                <a:latin typeface="Segoe Print" pitchFamily="2" charset="0"/>
              </a:rPr>
              <a:t>к</a:t>
            </a:r>
            <a:r>
              <a:rPr lang="ru-RU" sz="2200" b="1" dirty="0" err="1" smtClean="0">
                <a:latin typeface="Segoe Print" pitchFamily="2" charset="0"/>
              </a:rPr>
              <a:t>ляксография</a:t>
            </a:r>
            <a:r>
              <a:rPr lang="ru-RU" sz="2200" b="1" dirty="0" smtClean="0">
                <a:latin typeface="Segoe Print" pitchFamily="2" charset="0"/>
              </a:rPr>
              <a:t> с трубочкой</a:t>
            </a:r>
          </a:p>
          <a:p>
            <a:pPr>
              <a:buFontTx/>
              <a:buChar char="-"/>
            </a:pPr>
            <a:r>
              <a:rPr lang="ru-RU" sz="2200" b="1" dirty="0">
                <a:latin typeface="Segoe Print" pitchFamily="2" charset="0"/>
              </a:rPr>
              <a:t>м</a:t>
            </a:r>
            <a:r>
              <a:rPr lang="ru-RU" sz="2200" b="1" dirty="0" smtClean="0">
                <a:latin typeface="Segoe Print" pitchFamily="2" charset="0"/>
              </a:rPr>
              <a:t>онотипия пейзажная</a:t>
            </a:r>
          </a:p>
          <a:p>
            <a:pPr>
              <a:buFontTx/>
              <a:buChar char="-"/>
            </a:pPr>
            <a:r>
              <a:rPr lang="ru-RU" sz="2200" b="1" dirty="0">
                <a:latin typeface="Segoe Print" pitchFamily="2" charset="0"/>
              </a:rPr>
              <a:t>п</a:t>
            </a:r>
            <a:r>
              <a:rPr lang="ru-RU" sz="2200" b="1" dirty="0" smtClean="0">
                <a:latin typeface="Segoe Print" pitchFamily="2" charset="0"/>
              </a:rPr>
              <a:t>ечать по трафарету</a:t>
            </a:r>
          </a:p>
          <a:p>
            <a:pPr>
              <a:buFontTx/>
              <a:buChar char="-"/>
            </a:pPr>
            <a:r>
              <a:rPr lang="ru-RU" sz="2200" b="1" dirty="0" err="1">
                <a:latin typeface="Segoe Print" pitchFamily="2" charset="0"/>
              </a:rPr>
              <a:t>к</a:t>
            </a:r>
            <a:r>
              <a:rPr lang="ru-RU" sz="2200" b="1" dirty="0" err="1" smtClean="0">
                <a:latin typeface="Segoe Print" pitchFamily="2" charset="0"/>
              </a:rPr>
              <a:t>ляксография</a:t>
            </a:r>
            <a:r>
              <a:rPr lang="ru-RU" sz="2200" b="1" dirty="0" smtClean="0">
                <a:latin typeface="Segoe Print" pitchFamily="2" charset="0"/>
              </a:rPr>
              <a:t> обычная</a:t>
            </a:r>
          </a:p>
          <a:p>
            <a:pPr>
              <a:buFontTx/>
              <a:buChar char="-"/>
            </a:pPr>
            <a:r>
              <a:rPr lang="ru-RU" sz="2200" b="1" dirty="0">
                <a:latin typeface="Segoe Print" pitchFamily="2" charset="0"/>
              </a:rPr>
              <a:t>в</a:t>
            </a:r>
            <a:r>
              <a:rPr lang="ru-RU" sz="2200" b="1" dirty="0" smtClean="0">
                <a:latin typeface="Segoe Print" pitchFamily="2" charset="0"/>
              </a:rPr>
              <a:t>олшебные веревочки</a:t>
            </a:r>
          </a:p>
          <a:p>
            <a:pPr>
              <a:buFontTx/>
              <a:buChar char="-"/>
            </a:pPr>
            <a:r>
              <a:rPr lang="ru-RU" sz="2200" b="1" dirty="0" err="1">
                <a:latin typeface="Segoe Print" pitchFamily="2" charset="0"/>
              </a:rPr>
              <a:t>п</a:t>
            </a:r>
            <a:r>
              <a:rPr lang="ru-RU" sz="2200" b="1" dirty="0" err="1" smtClean="0">
                <a:latin typeface="Segoe Print" pitchFamily="2" charset="0"/>
              </a:rPr>
              <a:t>ластилинография</a:t>
            </a:r>
            <a:endParaRPr lang="ru-RU" sz="2200" b="1" dirty="0" smtClean="0">
              <a:latin typeface="Segoe Print" pitchFamily="2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6146" name="Picture 2" descr="C:\Users\gabishevo\Desktop\Documents\МЕТОДИЧЕСКАЯ  РАБОТА\ОБРАЗОВАТЕЛЬНЫЕ ОБЛАСТИ\ХУДОЖЕСТВЕННО-ЭСТЕТИЧЕСКОЕ РАЗВИТИЕ\ХУДОЖЕСТВЕННОЕ  ТВОРЧЕСТВО\ФОТО-Художественно-творческая деятельность\Фото065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535" t="-167" r="18471" b="8023"/>
          <a:stretch/>
        </p:blipFill>
        <p:spPr bwMode="auto">
          <a:xfrm>
            <a:off x="4716016" y="2492896"/>
            <a:ext cx="4104456" cy="3994606"/>
          </a:xfrm>
          <a:prstGeom prst="rect">
            <a:avLst/>
          </a:prstGeom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22115601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ature-0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nature-02</Template>
  <TotalTime>530</TotalTime>
  <Words>424</Words>
  <Application>Microsoft Office PowerPoint</Application>
  <PresentationFormat>Экран (4:3)</PresentationFormat>
  <Paragraphs>61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nature-02</vt:lpstr>
      <vt:lpstr>Слайд 1</vt:lpstr>
      <vt:lpstr>«Истоки Творческих способностей и дарования детей - на кончиках их пальцев. Другими словами: чем больше мастерства в детской руке, тем умнее ребёнок». В.А. Сухомлинский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Техника монотипии</vt:lpstr>
      <vt:lpstr>Техника графика</vt:lpstr>
      <vt:lpstr>Техника клякса</vt:lpstr>
      <vt:lpstr>Техника отпечатки пальцев</vt:lpstr>
      <vt:lpstr>Слайд 15</vt:lpstr>
      <vt:lpstr>Техника отпечаток ладони </vt:lpstr>
      <vt:lpstr>Техника ластиком</vt:lpstr>
      <vt:lpstr>Техника лессировки</vt:lpstr>
      <vt:lpstr>Техника по мокрой бумаги</vt:lpstr>
      <vt:lpstr>Техника штрихом</vt:lpstr>
      <vt:lpstr>Техника рисования свечой</vt:lpstr>
      <vt:lpstr>Используемая литература</vt:lpstr>
      <vt:lpstr>Слайд 23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Олег</dc:creator>
  <cp:lastModifiedBy>Ладушки</cp:lastModifiedBy>
  <cp:revision>43</cp:revision>
  <cp:lastPrinted>2014-08-20T09:49:30Z</cp:lastPrinted>
  <dcterms:created xsi:type="dcterms:W3CDTF">2012-07-31T15:45:01Z</dcterms:created>
  <dcterms:modified xsi:type="dcterms:W3CDTF">2015-03-03T07:58:43Z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303400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D5.0.3</vt:lpwstr>
  </property>
</Properties>
</file>